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Recker" initials="NR" lastIdx="4" clrIdx="0">
    <p:extLst>
      <p:ext uri="{19B8F6BF-5375-455C-9EA6-DF929625EA0E}">
        <p15:presenceInfo xmlns:p15="http://schemas.microsoft.com/office/powerpoint/2012/main" xmlns="" userId="Nicholas Rec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7" d="100"/>
          <a:sy n="67" d="100"/>
        </p:scale>
        <p:origin x="-564" y="-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-1008" y="15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AA27E-7C38-41EC-AFCC-13D48C0061AA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06444-5726-4185-90F5-98EED68D40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9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06444-5726-4185-90F5-98EED68D40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16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System Model</a:t>
            </a:r>
            <a:r>
              <a:rPr lang="en-US" altLang="zh-CN" dirty="0"/>
              <a:t>: Consider the following </a:t>
            </a:r>
            <a:r>
              <a:rPr lang="en-US" altLang="zh-CN" dirty="0" smtClean="0"/>
              <a:t>guide way problem:</a:t>
            </a:r>
          </a:p>
          <a:p>
            <a:r>
              <a:rPr lang="en-US" altLang="zh-CN" dirty="0" smtClean="0"/>
              <a:t> A </a:t>
            </a:r>
            <a:r>
              <a:rPr lang="en-US" altLang="zh-CN" dirty="0"/>
              <a:t>town is divided into two zones, zone 1 and zone 2, </a:t>
            </a:r>
            <a:r>
              <a:rPr lang="en-US" altLang="zh-CN" dirty="0" smtClean="0"/>
              <a:t>with single-way </a:t>
            </a:r>
            <a:r>
              <a:rPr lang="en-US" altLang="zh-CN" dirty="0"/>
              <a:t>streets as shown in Fig. 6. At the top of the </a:t>
            </a:r>
            <a:r>
              <a:rPr lang="en-US" altLang="zh-CN" dirty="0" smtClean="0"/>
              <a:t>zones, there </a:t>
            </a:r>
            <a:r>
              <a:rPr lang="en-US" altLang="zh-CN" dirty="0"/>
              <a:t>is a recycling station. </a:t>
            </a:r>
            <a:r>
              <a:rPr lang="en-US" altLang="zh-CN" b="1" dirty="0"/>
              <a:t>Everyday, </a:t>
            </a:r>
            <a:r>
              <a:rPr lang="en-US" altLang="zh-CN" b="1" i="1" dirty="0"/>
              <a:t>only one </a:t>
            </a:r>
            <a:r>
              <a:rPr lang="en-US" altLang="zh-CN" b="1" dirty="0"/>
              <a:t>zone will send a</a:t>
            </a:r>
            <a:r>
              <a:rPr lang="en-US" altLang="zh-CN" b="1" dirty="0" smtClean="0"/>
              <a:t> </a:t>
            </a:r>
            <a:r>
              <a:rPr lang="en-US" altLang="zh-CN" b="1" dirty="0"/>
              <a:t>robot (</a:t>
            </a:r>
            <a:r>
              <a:rPr lang="en-US" altLang="zh-CN" b="1" i="1" dirty="0"/>
              <a:t>r</a:t>
            </a:r>
            <a:r>
              <a:rPr lang="en-US" altLang="zh-CN" b="1" dirty="0"/>
              <a:t>1 or </a:t>
            </a:r>
            <a:r>
              <a:rPr lang="en-US" altLang="zh-CN" b="1" i="1" dirty="0"/>
              <a:t>r</a:t>
            </a:r>
            <a:r>
              <a:rPr lang="en-US" altLang="zh-CN" b="1" dirty="0"/>
              <a:t>2) to clean up the streets</a:t>
            </a:r>
            <a:r>
              <a:rPr lang="en-US" altLang="zh-CN" dirty="0"/>
              <a:t>. The robot sent by zone </a:t>
            </a:r>
            <a:r>
              <a:rPr lang="en-US" altLang="zh-CN" dirty="0" smtClean="0"/>
              <a:t>1 can </a:t>
            </a:r>
            <a:r>
              <a:rPr lang="en-US" altLang="zh-CN" dirty="0"/>
              <a:t>only move counter-clockwise, i.e., move forward or </a:t>
            </a:r>
            <a:r>
              <a:rPr lang="en-US" altLang="zh-CN" dirty="0" smtClean="0"/>
              <a:t>turn left</a:t>
            </a:r>
            <a:r>
              <a:rPr lang="en-US" altLang="zh-CN" dirty="0"/>
              <a:t>; the robot sent by zone 2 can only move clockwise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/>
              <a:t>Control</a:t>
            </a:r>
            <a:r>
              <a:rPr lang="en-US" altLang="zh-CN" dirty="0"/>
              <a:t>: There are two traffic lights, </a:t>
            </a:r>
            <a:r>
              <a:rPr lang="en-US" altLang="zh-CN" i="1" dirty="0"/>
              <a:t>L</a:t>
            </a:r>
            <a:r>
              <a:rPr lang="en-US" altLang="zh-CN" dirty="0"/>
              <a:t>1 and </a:t>
            </a:r>
            <a:r>
              <a:rPr lang="en-US" altLang="zh-CN" i="1" dirty="0"/>
              <a:t>L</a:t>
            </a:r>
            <a:r>
              <a:rPr lang="en-US" altLang="zh-CN" dirty="0"/>
              <a:t>2, close to </a:t>
            </a:r>
            <a:r>
              <a:rPr lang="en-US" altLang="zh-CN" dirty="0" smtClean="0"/>
              <a:t>the bottom </a:t>
            </a:r>
            <a:r>
              <a:rPr lang="en-US" altLang="zh-CN" dirty="0"/>
              <a:t>intersection as shown in the figure. The lights </a:t>
            </a:r>
            <a:r>
              <a:rPr lang="en-US" altLang="zh-CN" dirty="0" smtClean="0"/>
              <a:t>control the </a:t>
            </a:r>
            <a:r>
              <a:rPr lang="en-US" altLang="zh-CN" dirty="0"/>
              <a:t>robots as follows: </a:t>
            </a:r>
            <a:endParaRPr lang="en-US" altLang="zh-CN" dirty="0" smtClean="0"/>
          </a:p>
          <a:p>
            <a:r>
              <a:rPr lang="en-US" altLang="zh-CN" dirty="0" smtClean="0"/>
              <a:t>When </a:t>
            </a:r>
            <a:r>
              <a:rPr lang="en-US" altLang="zh-CN" i="1" dirty="0"/>
              <a:t>L</a:t>
            </a:r>
            <a:r>
              <a:rPr lang="en-US" altLang="zh-CN" dirty="0"/>
              <a:t>1 is red, if robot </a:t>
            </a:r>
            <a:r>
              <a:rPr lang="en-US" altLang="zh-CN" i="1" dirty="0"/>
              <a:t>r</a:t>
            </a:r>
            <a:r>
              <a:rPr lang="en-US" altLang="zh-CN" dirty="0"/>
              <a:t>1 is at  </a:t>
            </a:r>
            <a:r>
              <a:rPr lang="en-US" altLang="zh-CN" dirty="0" smtClean="0"/>
              <a:t>point  </a:t>
            </a:r>
            <a:r>
              <a:rPr lang="en-US" altLang="zh-CN" i="1" dirty="0" smtClean="0"/>
              <a:t>a</a:t>
            </a:r>
            <a:r>
              <a:rPr lang="en-US" altLang="zh-CN" dirty="0"/>
              <a:t>, then it must wait until the light turns green; </a:t>
            </a:r>
            <a:endParaRPr lang="en-US" altLang="zh-CN" dirty="0" smtClean="0"/>
          </a:p>
          <a:p>
            <a:r>
              <a:rPr lang="en-US" altLang="zh-CN" dirty="0" smtClean="0"/>
              <a:t>if </a:t>
            </a:r>
            <a:r>
              <a:rPr lang="en-US" altLang="zh-CN" dirty="0"/>
              <a:t>robot </a:t>
            </a:r>
            <a:r>
              <a:rPr lang="en-US" altLang="zh-CN" i="1" dirty="0"/>
              <a:t>r</a:t>
            </a:r>
            <a:r>
              <a:rPr lang="en-US" altLang="zh-CN" dirty="0"/>
              <a:t>2 is </a:t>
            </a:r>
            <a:r>
              <a:rPr lang="en-US" altLang="zh-CN" dirty="0" smtClean="0"/>
              <a:t>at point </a:t>
            </a:r>
            <a:r>
              <a:rPr lang="en-US" altLang="zh-CN" i="1" dirty="0"/>
              <a:t>c</a:t>
            </a:r>
            <a:r>
              <a:rPr lang="en-US" altLang="zh-CN" dirty="0"/>
              <a:t>, then it can choose to wait there or turn right. The effect</a:t>
            </a:r>
            <a:br>
              <a:rPr lang="en-US" altLang="zh-CN" dirty="0"/>
            </a:br>
            <a:r>
              <a:rPr lang="en-US" altLang="zh-CN" dirty="0"/>
              <a:t>of </a:t>
            </a:r>
            <a:r>
              <a:rPr lang="en-US" altLang="zh-CN" i="1" dirty="0"/>
              <a:t>L</a:t>
            </a:r>
            <a:r>
              <a:rPr lang="en-US" altLang="zh-CN" dirty="0"/>
              <a:t>2 is analogous.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06444-5726-4185-90F5-98EED68D40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4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Sensing</a:t>
            </a:r>
            <a:r>
              <a:rPr lang="en-US" altLang="zh-CN" dirty="0"/>
              <a:t>: There is a radar around the traffic lights that </a:t>
            </a:r>
            <a:r>
              <a:rPr lang="en-US" altLang="zh-CN" dirty="0" smtClean="0"/>
              <a:t>detects  whether </a:t>
            </a:r>
            <a:r>
              <a:rPr lang="en-US" altLang="zh-CN" dirty="0"/>
              <a:t>there is a robot in region </a:t>
            </a:r>
            <a:r>
              <a:rPr lang="en-US" altLang="zh-CN" i="1" dirty="0"/>
              <a:t>D</a:t>
            </a:r>
            <a:r>
              <a:rPr lang="en-US" altLang="zh-CN" dirty="0"/>
              <a:t>, which is in front of </a:t>
            </a:r>
            <a:r>
              <a:rPr lang="en-US" altLang="zh-CN" dirty="0" smtClean="0"/>
              <a:t>each light</a:t>
            </a:r>
            <a:r>
              <a:rPr lang="en-US" altLang="zh-CN" dirty="0"/>
              <a:t>, every time unit. However, the radar cannot </a:t>
            </a:r>
            <a:r>
              <a:rPr lang="en-US" altLang="zh-CN" dirty="0" smtClean="0"/>
              <a:t>distinguish which </a:t>
            </a:r>
            <a:r>
              <a:rPr lang="en-US" altLang="zh-CN" dirty="0"/>
              <a:t>zone the detected robot belongs to.</a:t>
            </a:r>
            <a:r>
              <a:rPr lang="en-US" altLang="zh-CN" dirty="0" smtClean="0"/>
              <a:t> </a:t>
            </a:r>
          </a:p>
          <a:p>
            <a:r>
              <a:rPr lang="en-US" altLang="zh-CN" b="1" dirty="0"/>
              <a:t>Specification</a:t>
            </a:r>
            <a:r>
              <a:rPr lang="en-US" altLang="zh-CN" dirty="0"/>
              <a:t>: Since all streets are one-way streets, with </a:t>
            </a:r>
            <a:r>
              <a:rPr lang="en-US" altLang="zh-CN" dirty="0" smtClean="0"/>
              <a:t>legal directions </a:t>
            </a:r>
            <a:r>
              <a:rPr lang="en-US" altLang="zh-CN" dirty="0"/>
              <a:t>shown in Fig. 6, we do not want movement in </a:t>
            </a:r>
            <a:r>
              <a:rPr lang="en-US" altLang="zh-CN" dirty="0" smtClean="0"/>
              <a:t>the reverse </a:t>
            </a:r>
            <a:r>
              <a:rPr lang="en-US" altLang="zh-CN" dirty="0"/>
              <a:t>direction to happen. Without any traffic light, the </a:t>
            </a:r>
            <a:r>
              <a:rPr lang="en-US" altLang="zh-CN" dirty="0" smtClean="0"/>
              <a:t>robot from </a:t>
            </a:r>
            <a:r>
              <a:rPr lang="en-US" altLang="zh-CN" dirty="0"/>
              <a:t>zone 1 could possibly violate this specification by </a:t>
            </a:r>
            <a:r>
              <a:rPr lang="en-US" altLang="zh-CN" dirty="0" smtClean="0"/>
              <a:t>entering zone </a:t>
            </a:r>
            <a:r>
              <a:rPr lang="en-US" altLang="zh-CN" dirty="0"/>
              <a:t>2 through the points </a:t>
            </a:r>
            <a:r>
              <a:rPr lang="en-US" altLang="zh-CN" i="1" dirty="0"/>
              <a:t>a</a:t>
            </a:r>
            <a:r>
              <a:rPr lang="en-US" altLang="zh-CN" dirty="0"/>
              <a:t>, </a:t>
            </a:r>
            <a:r>
              <a:rPr lang="en-US" altLang="zh-CN" i="1" dirty="0"/>
              <a:t>b</a:t>
            </a:r>
            <a:r>
              <a:rPr lang="en-US" altLang="zh-CN" dirty="0"/>
              <a:t>, </a:t>
            </a:r>
            <a:r>
              <a:rPr lang="en-US" altLang="zh-CN" i="1" dirty="0"/>
              <a:t>c </a:t>
            </a:r>
            <a:r>
              <a:rPr lang="en-US" altLang="zh-CN" dirty="0"/>
              <a:t>and </a:t>
            </a:r>
            <a:r>
              <a:rPr lang="en-US" altLang="zh-CN" i="1" dirty="0"/>
              <a:t>d</a:t>
            </a:r>
            <a:r>
              <a:rPr lang="en-US" altLang="zh-CN" dirty="0"/>
              <a:t>. Clearly, if both </a:t>
            </a:r>
            <a:r>
              <a:rPr lang="en-US" altLang="zh-CN" i="1" dirty="0"/>
              <a:t>L</a:t>
            </a:r>
            <a:r>
              <a:rPr lang="en-US" altLang="zh-CN" dirty="0"/>
              <a:t>1 </a:t>
            </a:r>
            <a:r>
              <a:rPr lang="en-US" altLang="zh-CN" dirty="0" smtClean="0"/>
              <a:t>and </a:t>
            </a:r>
            <a:r>
              <a:rPr lang="en-US" altLang="zh-CN" i="1" dirty="0" smtClean="0"/>
              <a:t>L</a:t>
            </a:r>
            <a:r>
              <a:rPr lang="en-US" altLang="zh-CN" dirty="0" smtClean="0"/>
              <a:t>2 </a:t>
            </a:r>
            <a:r>
              <a:rPr lang="en-US" altLang="zh-CN" dirty="0"/>
              <a:t>are kept red, then the above specification can be </a:t>
            </a:r>
            <a:r>
              <a:rPr lang="en-US" altLang="zh-CN" dirty="0" smtClean="0"/>
              <a:t>satisfied trivially</a:t>
            </a:r>
            <a:r>
              <a:rPr lang="en-US" altLang="zh-CN" dirty="0"/>
              <a:t>. However, in order for the robot to be able to </a:t>
            </a:r>
            <a:r>
              <a:rPr lang="en-US" altLang="zh-CN" dirty="0" smtClean="0"/>
              <a:t>unload the </a:t>
            </a:r>
            <a:r>
              <a:rPr lang="en-US" altLang="zh-CN" dirty="0"/>
              <a:t>trash it collected along the streets, we require that the robot</a:t>
            </a:r>
            <a:br>
              <a:rPr lang="en-US" altLang="zh-CN" dirty="0"/>
            </a:br>
            <a:r>
              <a:rPr lang="en-US" altLang="zh-CN" dirty="0"/>
              <a:t>should always be able to enter region </a:t>
            </a:r>
            <a:r>
              <a:rPr lang="en-US" altLang="zh-CN" i="1" dirty="0"/>
              <a:t>E</a:t>
            </a:r>
            <a:r>
              <a:rPr lang="en-US" altLang="zh-CN" dirty="0"/>
              <a:t>. In summary, the </a:t>
            </a:r>
            <a:r>
              <a:rPr lang="en-US" altLang="zh-CN" dirty="0" smtClean="0"/>
              <a:t>goal for </a:t>
            </a:r>
            <a:r>
              <a:rPr lang="en-US" altLang="zh-CN" dirty="0"/>
              <a:t>us is to design a control policy for the traffic lights for </a:t>
            </a:r>
            <a:r>
              <a:rPr lang="en-US" altLang="zh-CN" dirty="0" smtClean="0"/>
              <a:t>one day’s </a:t>
            </a:r>
            <a:r>
              <a:rPr lang="en-US" altLang="zh-CN" dirty="0"/>
              <a:t>operation based on the </a:t>
            </a:r>
            <a:r>
              <a:rPr lang="en-US" altLang="zh-CN" dirty="0" smtClean="0"/>
              <a:t>radar information </a:t>
            </a:r>
            <a:r>
              <a:rPr lang="en-US" altLang="zh-CN" dirty="0"/>
              <a:t>and such </a:t>
            </a:r>
            <a:r>
              <a:rPr lang="en-US" altLang="zh-CN" dirty="0" smtClean="0"/>
              <a:t>that the </a:t>
            </a:r>
            <a:r>
              <a:rPr lang="en-US" altLang="zh-CN" dirty="0"/>
              <a:t>above requirements are satisfied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 above problem can be modeled as a supervisory </a:t>
            </a:r>
            <a:r>
              <a:rPr lang="en-US" altLang="zh-CN" dirty="0" smtClean="0"/>
              <a:t>control problem </a:t>
            </a:r>
            <a:r>
              <a:rPr lang="en-US" altLang="zh-CN" dirty="0"/>
              <a:t>under partial observation. First, we use </a:t>
            </a:r>
            <a:r>
              <a:rPr lang="en-US" altLang="zh-CN" b="1" dirty="0" smtClean="0"/>
              <a:t>unobservable and </a:t>
            </a:r>
            <a:r>
              <a:rPr lang="en-US" altLang="zh-CN" b="1" dirty="0"/>
              <a:t>uncontrollable events </a:t>
            </a:r>
            <a:r>
              <a:rPr lang="en-US" altLang="zh-CN" b="1" i="1" dirty="0"/>
              <a:t>a</a:t>
            </a:r>
            <a:r>
              <a:rPr lang="en-US" altLang="zh-CN" b="1" dirty="0"/>
              <a:t>1 and </a:t>
            </a:r>
            <a:r>
              <a:rPr lang="en-US" altLang="zh-CN" b="1" i="1" dirty="0"/>
              <a:t>a</a:t>
            </a:r>
            <a:r>
              <a:rPr lang="en-US" altLang="zh-CN" b="1" dirty="0"/>
              <a:t>2 to represent the nondeterministic initial setting</a:t>
            </a:r>
            <a:r>
              <a:rPr lang="en-US" altLang="zh-CN" dirty="0"/>
              <a:t>, since we do not know where the</a:t>
            </a:r>
            <a:br>
              <a:rPr lang="en-US" altLang="zh-CN" dirty="0"/>
            </a:br>
            <a:r>
              <a:rPr lang="en-US" altLang="zh-CN" dirty="0"/>
              <a:t>robot starts from. </a:t>
            </a:r>
            <a:r>
              <a:rPr lang="en-US" altLang="zh-CN" b="1" dirty="0"/>
              <a:t>Event </a:t>
            </a:r>
            <a:r>
              <a:rPr lang="en-US" altLang="zh-CN" b="1" i="1" dirty="0"/>
              <a:t>o</a:t>
            </a:r>
            <a:r>
              <a:rPr lang="en-US" altLang="zh-CN" i="1" dirty="0"/>
              <a:t> </a:t>
            </a:r>
            <a:r>
              <a:rPr lang="en-US" altLang="zh-CN" b="1" dirty="0"/>
              <a:t>is used to model the event that </a:t>
            </a:r>
            <a:r>
              <a:rPr lang="en-US" altLang="zh-CN" b="1" dirty="0" smtClean="0"/>
              <a:t>the radar </a:t>
            </a:r>
            <a:r>
              <a:rPr lang="en-US" altLang="zh-CN" b="1" dirty="0"/>
              <a:t>detects a robot in region </a:t>
            </a:r>
            <a:r>
              <a:rPr lang="en-US" altLang="zh-CN" b="1" i="1" dirty="0"/>
              <a:t>D</a:t>
            </a:r>
            <a:r>
              <a:rPr lang="en-US" altLang="zh-CN" b="1" dirty="0"/>
              <a:t>, which is observable </a:t>
            </a:r>
            <a:r>
              <a:rPr lang="en-US" altLang="zh-CN" b="1" dirty="0" smtClean="0"/>
              <a:t>but not </a:t>
            </a:r>
            <a:r>
              <a:rPr lang="en-US" altLang="zh-CN" b="1" dirty="0"/>
              <a:t>controllable</a:t>
            </a:r>
            <a:r>
              <a:rPr lang="en-US" altLang="zh-CN" dirty="0"/>
              <a:t>. </a:t>
            </a:r>
            <a:r>
              <a:rPr lang="en-US" altLang="zh-CN" b="1" dirty="0"/>
              <a:t>We use event </a:t>
            </a:r>
            <a:r>
              <a:rPr lang="en-US" altLang="zh-CN" b="1" i="1" dirty="0"/>
              <a:t>c</a:t>
            </a:r>
            <a:r>
              <a:rPr lang="en-US" altLang="zh-CN" b="1" dirty="0"/>
              <a:t>1 to represent that there is </a:t>
            </a:r>
            <a:r>
              <a:rPr lang="en-US" altLang="zh-CN" b="1" dirty="0" smtClean="0"/>
              <a:t>a robot </a:t>
            </a:r>
            <a:r>
              <a:rPr lang="en-US" altLang="zh-CN" b="1" dirty="0"/>
              <a:t>that crosses </a:t>
            </a:r>
            <a:r>
              <a:rPr lang="en-US" altLang="zh-CN" b="1" i="1" dirty="0"/>
              <a:t>L</a:t>
            </a:r>
            <a:r>
              <a:rPr lang="en-US" altLang="zh-CN" b="1" dirty="0"/>
              <a:t>1 (from the </a:t>
            </a:r>
            <a:r>
              <a:rPr lang="en-US" altLang="zh-CN" b="1" dirty="0" smtClean="0"/>
              <a:t>RHS(Right-Hand-Side) </a:t>
            </a:r>
            <a:r>
              <a:rPr lang="en-US" altLang="zh-CN" b="1" dirty="0"/>
              <a:t>to the </a:t>
            </a:r>
            <a:r>
              <a:rPr lang="en-US" altLang="zh-CN" b="1" dirty="0" smtClean="0"/>
              <a:t>LHS(Left-Hand Side) </a:t>
            </a:r>
            <a:r>
              <a:rPr lang="en-US" altLang="zh-CN" b="1" dirty="0"/>
              <a:t>or from </a:t>
            </a:r>
            <a:r>
              <a:rPr lang="en-US" altLang="zh-CN" b="1" dirty="0" smtClean="0"/>
              <a:t>the LHS </a:t>
            </a:r>
            <a:r>
              <a:rPr lang="en-US" altLang="zh-CN" b="1" dirty="0"/>
              <a:t>to the RHS); this event is controllable but not </a:t>
            </a:r>
            <a:r>
              <a:rPr lang="en-US" altLang="zh-CN" b="1" dirty="0" smtClean="0"/>
              <a:t>observable. We </a:t>
            </a:r>
            <a:r>
              <a:rPr lang="en-US" altLang="zh-CN" b="1" dirty="0"/>
              <a:t>define </a:t>
            </a:r>
            <a:r>
              <a:rPr lang="en-US" altLang="zh-CN" b="1" i="1" dirty="0"/>
              <a:t>c</a:t>
            </a:r>
            <a:r>
              <a:rPr lang="en-US" altLang="zh-CN" b="1" dirty="0"/>
              <a:t>2 analogously for the control effect of </a:t>
            </a:r>
            <a:r>
              <a:rPr lang="en-US" altLang="zh-CN" b="1" i="1" dirty="0"/>
              <a:t>L</a:t>
            </a:r>
            <a:r>
              <a:rPr lang="en-US" altLang="zh-CN" b="1" dirty="0"/>
              <a:t>2. </a:t>
            </a:r>
            <a:r>
              <a:rPr lang="en-US" altLang="zh-CN" b="1" dirty="0" smtClean="0"/>
              <a:t>Events</a:t>
            </a:r>
            <a:r>
              <a:rPr lang="en-US" altLang="zh-CN" dirty="0" smtClean="0"/>
              <a:t> </a:t>
            </a:r>
            <a:r>
              <a:rPr lang="en-US" altLang="zh-CN" b="1" i="1" dirty="0" smtClean="0"/>
              <a:t>b</a:t>
            </a:r>
            <a:r>
              <a:rPr lang="en-US" altLang="zh-CN" b="1" dirty="0" smtClean="0"/>
              <a:t>1 </a:t>
            </a:r>
            <a:r>
              <a:rPr lang="en-US" altLang="zh-CN" b="1" dirty="0"/>
              <a:t>and </a:t>
            </a:r>
            <a:r>
              <a:rPr lang="en-US" altLang="zh-CN" b="1" i="1" dirty="0"/>
              <a:t>b</a:t>
            </a:r>
            <a:r>
              <a:rPr lang="en-US" altLang="zh-CN" b="1" dirty="0"/>
              <a:t>2 represent that robots </a:t>
            </a:r>
            <a:r>
              <a:rPr lang="en-US" altLang="zh-CN" b="1" i="1" dirty="0"/>
              <a:t>r</a:t>
            </a:r>
            <a:r>
              <a:rPr lang="en-US" altLang="zh-CN" b="1" dirty="0"/>
              <a:t>1 and </a:t>
            </a:r>
            <a:r>
              <a:rPr lang="en-US" altLang="zh-CN" b="1" i="1" dirty="0"/>
              <a:t>r</a:t>
            </a:r>
            <a:r>
              <a:rPr lang="en-US" altLang="zh-CN" b="1" dirty="0"/>
              <a:t>2 unload their </a:t>
            </a:r>
            <a:r>
              <a:rPr lang="en-US" altLang="zh-CN" b="1" dirty="0" err="1" smtClean="0"/>
              <a:t>trash,respectively</a:t>
            </a:r>
            <a:r>
              <a:rPr lang="en-US" altLang="zh-CN" b="1" dirty="0"/>
              <a:t>; these events are unobservable and uncontrollable.</a:t>
            </a:r>
            <a:br>
              <a:rPr lang="en-US" altLang="zh-CN" b="1" dirty="0"/>
            </a:br>
            <a:r>
              <a:rPr lang="en-US" altLang="zh-CN" dirty="0"/>
              <a:t>The automaton model </a:t>
            </a:r>
            <a:r>
              <a:rPr lang="en-US" altLang="zh-CN" i="1" dirty="0"/>
              <a:t>G </a:t>
            </a:r>
            <a:r>
              <a:rPr lang="en-US" altLang="zh-CN" dirty="0"/>
              <a:t>of this system is shown in Fig. 7(a), </a:t>
            </a:r>
            <a:r>
              <a:rPr lang="en-US" altLang="zh-CN" dirty="0" smtClean="0"/>
              <a:t>in which </a:t>
            </a:r>
            <a:r>
              <a:rPr lang="en-US" altLang="zh-CN" dirty="0"/>
              <a:t>states 9 and 10 are illegal states.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06444-5726-4185-90F5-98EED68D406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4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06444-5726-4185-90F5-98EED68D40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34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B86071-DEF4-4CC5-9F91-CDAE69837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D8986BC-9A29-4CB1-A57D-D53386E18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799BD7-CF40-47E7-874B-676ECD1A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B1105D-3225-4E01-893C-9C1BF8A4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D04AB9-6F83-4C50-A56C-2A093489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C79710-AFCC-4C66-968F-328335C2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C004A7A-72EB-4FF2-97D4-16712E3A2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C78113-A263-4A3B-88FF-0C3AF59E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57E28A-20DD-44CE-B253-417E626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A34B8D-4677-4D7B-8732-05A453FA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92A6E51-24DC-461F-94F8-37F06B9F0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224F3DA-CBF5-4DF4-A970-2EB4B5B90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0872D2-0B07-48B1-883E-92EB9A03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3C426B-AEE2-414B-96E3-4C13641B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CB17A9-02AA-4AE5-BDB0-DCD0411C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1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FE3A3-BB0A-4251-8FAF-008CBEF1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76D9B7-D1A9-40B8-A3AD-3294F88A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04534D-DAFF-4C9B-806C-C9869A68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DE9123-85F1-47C5-A0A8-88E6766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55A77F-A656-43AD-A424-D8FA00E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8DC6B-4568-4D9E-8324-BAE2D14A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8AE8BD-C010-4D41-AC7D-394B34E0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B7D266-853F-40EE-9796-7F1BE293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FF720D-3FC5-402D-91F7-83CB78EE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F05A56-35E4-4F6D-906B-0C878F91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8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37F620-2D47-4205-BB57-821FF2F8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CA5944-4B7B-4AC2-9D67-EBB12E213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3D0CD9-70E4-479E-A736-FFBAA932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B87C548-ECA7-412B-83C2-C69A1D2A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06BE40-53FA-4A26-9994-71A0EDD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F09EEF8-89EA-44F6-9CCF-663A06B4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2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356A-4F72-4FD6-8D9A-F8F10C62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FC29A5-5914-4D47-8A49-E8E11F477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6C4261-35C0-431F-8DBA-0341C5C20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6C50400-2CD1-4F7C-A2D8-C6BBA9AB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FEE068-AB86-4BDD-8A7A-C629F5DD3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37EE2D1-F667-4282-A5C9-A7DFF3DC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19E777-2F58-4D6C-9FE0-13582523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8279374-1568-43C0-8F85-68D2FDC2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B2D5C-E6CA-4893-A0E0-DF16F4DF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39ADC1E-99D9-4293-AD76-F60DD969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CAE4C5-A272-46F7-91B9-A6A84C10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A0DED19-8FB4-4889-A4D5-9B5E48CF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045D74E-813E-44EB-A9B8-E1149E9F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82A6B5E-58C6-446C-A164-8247B231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4AD418-6839-4A55-9EA3-CC49FB86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8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58F11-36E7-4AE1-A74B-A6391A8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C7D9E7-9433-4EA2-A7B5-9A09791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A8399A-DBEE-4EFF-98B4-57F204CB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0B5D084-416D-49D2-B696-D4529E17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C5A5B2-CE2F-4C79-B1EB-759B18EA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0A819AC-A404-49C0-8C85-593A5358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3B1893-FAED-4384-ABFA-0C38334F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D221253-884A-4F2B-902E-8495E3B5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62B27B-4FE9-4883-9265-B3A70E1CC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F35EEF-87D5-4B5F-BAAE-77FB7C65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9B75BF-780D-4AF0-97BA-30A7DDE4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C0B8CF-6277-4030-94F0-5243F390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EB3DCBF-BC02-4922-883D-ECA20827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C86B8D-F61F-42E7-9A08-F7E5BA20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AAD2E9-02A1-47E8-A71F-7B766FD01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4B59D-E890-481C-9BA2-1ECEE5ECD63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2CDA9E-8E00-4315-8B12-964C42D53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09F79F-A9C5-4E21-B8DF-22C684AC6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8ED5CB-C7BF-46FF-A93C-C834F70D2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DPO-SYNT Usage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0B648F-B3F2-4045-88DB-16861DE34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Short Example</a:t>
            </a:r>
          </a:p>
          <a:p>
            <a:r>
              <a:rPr lang="en-US" dirty="0"/>
              <a:t>Nicholas Recker</a:t>
            </a:r>
          </a:p>
        </p:txBody>
      </p:sp>
    </p:spTree>
    <p:extLst>
      <p:ext uri="{BB962C8B-B14F-4D97-AF65-F5344CB8AC3E}">
        <p14:creationId xmlns:p14="http://schemas.microsoft.com/office/powerpoint/2010/main" val="5258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4F0CB48-730C-47B5-9FF5-50058A3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9" name="DPOdemo">
            <a:hlinkClick r:id="" action="ppaction://media"/>
            <a:extLst>
              <a:ext uri="{FF2B5EF4-FFF2-40B4-BE49-F238E27FC236}">
                <a16:creationId xmlns:a16="http://schemas.microsoft.com/office/drawing/2014/main" xmlns="" id="{E036DB64-04D9-42CB-A5B1-E7788E2BC7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267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E5473B6-3CF2-4481-9A5D-3D00C962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Street Cleaning Robots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90BAF2CC-118F-475F-AC09-B134033938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2432"/>
            <a:ext cx="5181600" cy="2377724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8BE1BDFC-A8E9-42C4-ACAB-A441C60FC5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  <a:p>
            <a:pPr lvl="1"/>
            <a:r>
              <a:rPr lang="en-US" dirty="0"/>
              <a:t>One way streets</a:t>
            </a:r>
          </a:p>
          <a:p>
            <a:pPr lvl="1"/>
            <a:r>
              <a:rPr lang="en-US" dirty="0"/>
              <a:t>Only one robot, r</a:t>
            </a:r>
            <a:r>
              <a:rPr lang="en-US" baseline="-25000" dirty="0"/>
              <a:t>1</a:t>
            </a:r>
            <a:r>
              <a:rPr lang="en-US" dirty="0"/>
              <a:t> or r</a:t>
            </a:r>
            <a:r>
              <a:rPr lang="en-US" baseline="-25000" dirty="0"/>
              <a:t>2</a:t>
            </a:r>
            <a:r>
              <a:rPr lang="en-US" dirty="0"/>
              <a:t>, each day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Two traffic lights, L</a:t>
            </a:r>
            <a:r>
              <a:rPr lang="en-US" baseline="-25000" dirty="0"/>
              <a:t>1 </a:t>
            </a:r>
            <a:r>
              <a:rPr lang="en-US" dirty="0"/>
              <a:t>and L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When L</a:t>
            </a:r>
            <a:r>
              <a:rPr lang="en-US" baseline="-25000" dirty="0"/>
              <a:t>1</a:t>
            </a:r>
            <a:r>
              <a:rPr lang="en-US" dirty="0"/>
              <a:t> is red</a:t>
            </a:r>
            <a:endParaRPr lang="en-US" baseline="-25000" dirty="0"/>
          </a:p>
          <a:p>
            <a:pPr lvl="2"/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at a must wait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 at c may wait or turn right</a:t>
            </a:r>
          </a:p>
          <a:p>
            <a:pPr lvl="1"/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is </a:t>
            </a:r>
            <a:r>
              <a:rPr lang="en-US" dirty="0" smtClean="0"/>
              <a:t>analogous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EB36A0-456C-4BD6-8A62-5CE3110E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32514DB-C6CF-4BE6-B160-D03D50306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2432"/>
            <a:ext cx="5181600" cy="237772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16A0E1-C17F-4815-8844-7D78DD196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57275"/>
            <a:ext cx="6019801" cy="5119688"/>
          </a:xfrm>
        </p:spPr>
        <p:txBody>
          <a:bodyPr>
            <a:normAutofit/>
          </a:bodyPr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 smtClean="0"/>
              <a:t>Radar </a:t>
            </a:r>
            <a:r>
              <a:rPr lang="en-US" dirty="0"/>
              <a:t>detects whether robot in D</a:t>
            </a:r>
          </a:p>
          <a:p>
            <a:pPr lvl="1"/>
            <a:r>
              <a:rPr lang="en-US" dirty="0"/>
              <a:t>Cannot distinguish between zones</a:t>
            </a:r>
          </a:p>
          <a:p>
            <a:r>
              <a:rPr lang="en-US" dirty="0"/>
              <a:t>Specification</a:t>
            </a:r>
          </a:p>
          <a:p>
            <a:pPr lvl="1"/>
            <a:r>
              <a:rPr lang="en-US" dirty="0"/>
              <a:t>Obey one way streets</a:t>
            </a:r>
          </a:p>
          <a:p>
            <a:pPr lvl="1"/>
            <a:r>
              <a:rPr lang="en-US" dirty="0"/>
              <a:t>Always eventually reach E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is chosen for the </a:t>
            </a:r>
            <a:r>
              <a:rPr lang="en-US" dirty="0" smtClean="0"/>
              <a:t>day </a:t>
            </a:r>
            <a:r>
              <a:rPr lang="zh-CN" altLang="en-US" sz="2000" dirty="0" smtClean="0"/>
              <a:t>不可控不可</a:t>
            </a:r>
            <a:r>
              <a:rPr lang="zh-CN" altLang="en-US" sz="2000" dirty="0" smtClean="0"/>
              <a:t>观</a:t>
            </a:r>
            <a:endParaRPr lang="en-US" sz="2000" dirty="0"/>
          </a:p>
          <a:p>
            <a:pPr lvl="1"/>
            <a:r>
              <a:rPr lang="en-US" dirty="0"/>
              <a:t>b</a:t>
            </a:r>
            <a:r>
              <a:rPr lang="en-US" baseline="-25000" dirty="0"/>
              <a:t>i</a:t>
            </a:r>
            <a:r>
              <a:rPr lang="en-US" dirty="0"/>
              <a:t>: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empties trash at </a:t>
            </a:r>
            <a:r>
              <a:rPr lang="en-US" dirty="0" smtClean="0"/>
              <a:t>E</a:t>
            </a:r>
            <a:r>
              <a:rPr lang="zh-CN" altLang="en-US" sz="2000" dirty="0" smtClean="0"/>
              <a:t>不可控不可观</a:t>
            </a:r>
            <a:endParaRPr lang="en-US" sz="2000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: Robot crosses L</a:t>
            </a:r>
            <a:r>
              <a:rPr lang="en-US" baseline="-25000" dirty="0"/>
              <a:t>i</a:t>
            </a:r>
            <a:r>
              <a:rPr lang="en-US" dirty="0"/>
              <a:t> either </a:t>
            </a:r>
            <a:r>
              <a:rPr lang="en-US" dirty="0" smtClean="0"/>
              <a:t>direction</a:t>
            </a:r>
            <a:r>
              <a:rPr lang="zh-CN" altLang="en-US" sz="2000" dirty="0" smtClean="0"/>
              <a:t>可控不可观</a:t>
            </a:r>
            <a:endParaRPr lang="en-US" sz="2000" dirty="0"/>
          </a:p>
          <a:p>
            <a:pPr lvl="1"/>
            <a:r>
              <a:rPr lang="en-US" dirty="0"/>
              <a:t>O: Robot detected in </a:t>
            </a:r>
            <a:r>
              <a:rPr lang="en-US" dirty="0" smtClean="0"/>
              <a:t>D  </a:t>
            </a:r>
            <a:r>
              <a:rPr lang="zh-CN" altLang="en-US" sz="2000" dirty="0" smtClean="0"/>
              <a:t>可观不可控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06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11AC995-75A0-4CC6-AB9D-5EC494DF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input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2E65529F-77CA-43E8-A47E-1B8986BB37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dirty="0">
                <a:cs typeface="Courier New" panose="02070309020205020404" pitchFamily="49" charset="0"/>
              </a:rPr>
              <a:t> Provide an FSM input file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-w</a:t>
            </a:r>
            <a:r>
              <a:rPr lang="en-US" dirty="0">
                <a:cs typeface="Courier New" panose="02070309020205020404" pitchFamily="49" charset="0"/>
              </a:rPr>
              <a:t> Write output to .</a:t>
            </a:r>
            <a:r>
              <a:rPr lang="en-US" dirty="0" err="1">
                <a:cs typeface="Courier New" panose="02070309020205020404" pitchFamily="49" charset="0"/>
              </a:rPr>
              <a:t>fsm</a:t>
            </a:r>
            <a:r>
              <a:rPr lang="en-US" dirty="0">
                <a:cs typeface="Courier New" panose="02070309020205020404" pitchFamily="49" charset="0"/>
              </a:rPr>
              <a:t> files in ./results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>
                <a:cs typeface="Courier New" panose="02070309020205020404" pitchFamily="49" charset="0"/>
              </a:rPr>
              <a:t> Write output to terminal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xmlns="" id="{E026E445-661D-4A55-B2CB-E4B5F437B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088"/>
            <a:ext cx="5334000" cy="824460"/>
          </a:xfrm>
        </p:spPr>
      </p:pic>
    </p:spTree>
    <p:extLst>
      <p:ext uri="{BB962C8B-B14F-4D97-AF65-F5344CB8AC3E}">
        <p14:creationId xmlns:p14="http://schemas.microsoft.com/office/powerpoint/2010/main" val="3258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1245D-5FA8-4915-B730-CCD86998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File: .</a:t>
            </a:r>
            <a:r>
              <a:rPr lang="en-US" dirty="0" err="1"/>
              <a:t>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0221F4-96E4-4027-ADE1-31B037CF10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original system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	0	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	1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	2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3D455D4B-9661-4704-814D-39A24C42F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9" y="1825625"/>
            <a:ext cx="4204619" cy="3536488"/>
          </a:xfrm>
        </p:spPr>
      </p:pic>
      <p:sp>
        <p:nvSpPr>
          <p:cNvPr id="4" name="TextBox 3"/>
          <p:cNvSpPr txBox="1"/>
          <p:nvPr/>
        </p:nvSpPr>
        <p:spPr>
          <a:xfrm>
            <a:off x="6486525" y="5743575"/>
            <a:ext cx="570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i="1" dirty="0"/>
              <a:t>G</a:t>
            </a:r>
            <a:r>
              <a:rPr lang="en-US" altLang="zh-CN" dirty="0"/>
              <a:t>: </a:t>
            </a:r>
            <a:r>
              <a:rPr lang="en-US" altLang="zh-CN" i="1" dirty="0" err="1"/>
              <a:t>Ec</a:t>
            </a:r>
            <a:r>
              <a:rPr lang="en-US" altLang="zh-CN" i="1" dirty="0"/>
              <a:t> </a:t>
            </a:r>
            <a:r>
              <a:rPr lang="en-US" altLang="zh-CN" dirty="0"/>
              <a:t>= </a:t>
            </a:r>
            <a:r>
              <a:rPr lang="en-US" altLang="zh-CN" i="1" dirty="0"/>
              <a:t>{c</a:t>
            </a:r>
            <a:r>
              <a:rPr lang="en-US" altLang="zh-CN" dirty="0"/>
              <a:t>1</a:t>
            </a:r>
            <a:r>
              <a:rPr lang="en-US" altLang="zh-CN" i="1" dirty="0"/>
              <a:t>, c</a:t>
            </a:r>
            <a:r>
              <a:rPr lang="en-US" altLang="zh-CN" dirty="0"/>
              <a:t>2</a:t>
            </a:r>
            <a:r>
              <a:rPr lang="en-US" altLang="zh-CN" i="1" dirty="0" smtClean="0"/>
              <a:t>}</a:t>
            </a:r>
            <a:r>
              <a:rPr lang="zh-CN" altLang="en-US" i="1" dirty="0" smtClean="0"/>
              <a:t>可控不可观</a:t>
            </a:r>
            <a:r>
              <a:rPr lang="en-US" altLang="zh-CN" dirty="0" smtClean="0"/>
              <a:t>, </a:t>
            </a:r>
            <a:endParaRPr lang="en-US" altLang="zh-CN" i="1" dirty="0"/>
          </a:p>
          <a:p>
            <a:r>
              <a:rPr lang="en-US" altLang="zh-CN" i="1" dirty="0" err="1" smtClean="0"/>
              <a:t>Eo</a:t>
            </a:r>
            <a:r>
              <a:rPr lang="en-US" altLang="zh-CN" i="1" dirty="0" smtClean="0"/>
              <a:t> </a:t>
            </a:r>
            <a:r>
              <a:rPr lang="en-US" altLang="zh-CN" dirty="0"/>
              <a:t>= </a:t>
            </a:r>
            <a:r>
              <a:rPr lang="en-US" altLang="zh-CN" i="1" dirty="0"/>
              <a:t>{o</a:t>
            </a:r>
            <a:r>
              <a:rPr lang="en-US" altLang="zh-CN" i="1" dirty="0" smtClean="0"/>
              <a:t>}</a:t>
            </a:r>
            <a:r>
              <a:rPr lang="zh-CN" altLang="en-US" i="1" smtClean="0"/>
              <a:t>可观不可控</a:t>
            </a:r>
            <a:r>
              <a:rPr lang="en-US" altLang="zh-CN" smtClean="0"/>
              <a:t>, </a:t>
            </a:r>
            <a:r>
              <a:rPr lang="en-US" altLang="zh-CN" dirty="0"/>
              <a:t>and states 9 and 10 are </a:t>
            </a:r>
            <a:r>
              <a:rPr lang="en-US" altLang="zh-CN" dirty="0" err="1" smtClean="0"/>
              <a:t>illega</a:t>
            </a:r>
            <a:r>
              <a:rPr lang="en-US" altLang="zh-CN" dirty="0" smtClean="0"/>
              <a:t>, </a:t>
            </a:r>
          </a:p>
          <a:p>
            <a:r>
              <a:rPr lang="en-US" altLang="zh-CN" dirty="0" err="1" smtClean="0"/>
              <a:t>ai,bi</a:t>
            </a:r>
            <a:r>
              <a:rPr lang="zh-CN" altLang="en-US" dirty="0" smtClean="0"/>
              <a:t>不可控不可观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5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93FAF24-8081-4E65-8B8E-92D9AD7E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Output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xmlns="" id="{196B9FC7-2E76-41C5-88D5-3784C5DEEB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20" y="1825625"/>
            <a:ext cx="4086159" cy="4351338"/>
          </a:xfr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xmlns="" id="{0B247766-B394-4A4B-B750-1B51233F15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Non-Blocking All Inclusive Controller</a:t>
            </a:r>
          </a:p>
          <a:p>
            <a:r>
              <a:rPr lang="en-US" dirty="0"/>
              <a:t>Unfolded Bipartite Transition System</a:t>
            </a:r>
          </a:p>
          <a:p>
            <a:r>
              <a:rPr lang="en-US" dirty="0"/>
              <a:t>Inter-Connected System</a:t>
            </a:r>
          </a:p>
          <a:p>
            <a:r>
              <a:rPr lang="en-US" dirty="0"/>
              <a:t>Live Decision String</a:t>
            </a:r>
          </a:p>
          <a:p>
            <a:r>
              <a:rPr lang="en-US" dirty="0"/>
              <a:t>Controlled Language Automaton (Shown)</a:t>
            </a:r>
          </a:p>
        </p:txBody>
      </p:sp>
    </p:spTree>
    <p:extLst>
      <p:ext uri="{BB962C8B-B14F-4D97-AF65-F5344CB8AC3E}">
        <p14:creationId xmlns:p14="http://schemas.microsoft.com/office/powerpoint/2010/main" val="27095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8328D-0794-4203-9098-F0387B28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NBAIC.fsm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4ED589-32B9-4766-BE1D-2B1486975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Non-Blocking All Inclusive Controller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{0}	0	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{}	{{0,1,2},{}}	c	o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...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F24CB158-720A-4A1A-9CB6-1589D7FCB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1609932"/>
            <a:ext cx="4781550" cy="3638136"/>
          </a:xfrm>
        </p:spPr>
      </p:pic>
      <p:sp>
        <p:nvSpPr>
          <p:cNvPr id="4" name="TextBox 3"/>
          <p:cNvSpPr txBox="1"/>
          <p:nvPr/>
        </p:nvSpPr>
        <p:spPr>
          <a:xfrm>
            <a:off x="1204856" y="6142616"/>
            <a:ext cx="85719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&lt;event name</a:t>
            </a:r>
            <a:r>
              <a:rPr lang="en-US" altLang="zh-CN" dirty="0" smtClean="0"/>
              <a:t>&gt;   &lt;</a:t>
            </a:r>
            <a:r>
              <a:rPr lang="en-US" altLang="zh-CN" dirty="0"/>
              <a:t>next state name</a:t>
            </a:r>
            <a:r>
              <a:rPr lang="en-US" altLang="zh-CN" dirty="0" smtClean="0"/>
              <a:t>&gt; &lt;</a:t>
            </a:r>
            <a:r>
              <a:rPr lang="en-US" altLang="zh-CN" dirty="0" err="1" smtClean="0"/>
              <a:t>controlable</a:t>
            </a:r>
            <a:r>
              <a:rPr lang="en-US" altLang="zh-CN" dirty="0" smtClean="0"/>
              <a:t> ? </a:t>
            </a:r>
            <a:r>
              <a:rPr lang="en-US" altLang="zh-CN" dirty="0"/>
              <a:t>c(Y</a:t>
            </a:r>
            <a:r>
              <a:rPr lang="en-US" altLang="zh-CN" dirty="0" smtClean="0"/>
              <a:t>) : </a:t>
            </a:r>
            <a:r>
              <a:rPr lang="en-US" altLang="zh-CN" dirty="0" err="1" smtClean="0"/>
              <a:t>uc</a:t>
            </a:r>
            <a:r>
              <a:rPr lang="en-US" altLang="zh-CN" dirty="0" smtClean="0"/>
              <a:t>(N</a:t>
            </a:r>
            <a:r>
              <a:rPr lang="en-US" altLang="zh-CN" dirty="0"/>
              <a:t>)&gt; &lt;observable? o(Y</a:t>
            </a:r>
            <a:r>
              <a:rPr lang="en-US" altLang="zh-CN" dirty="0" smtClean="0"/>
              <a:t>) : </a:t>
            </a:r>
            <a:r>
              <a:rPr lang="en-US" altLang="zh-CN" dirty="0" err="1" smtClean="0"/>
              <a:t>uo</a:t>
            </a:r>
            <a:r>
              <a:rPr lang="en-US" altLang="zh-CN" dirty="0" smtClean="0"/>
              <a:t>(N</a:t>
            </a:r>
            <a:r>
              <a:rPr lang="en-US" altLang="zh-CN" dirty="0"/>
              <a:t>)&gt;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3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3982AE-1EC9-44A4-87A8-E071F67A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UBTS.fsm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EF944E-9474-4073-8674-51D67DE6D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fsm</a:t>
            </a:r>
            <a:r>
              <a:rPr lang="en-US" sz="2400" dirty="0"/>
              <a:t> file of final iteration of Unfolded Bipartite Transition System</a:t>
            </a:r>
          </a:p>
          <a:p>
            <a:r>
              <a:rPr lang="en-US" sz="2400" dirty="0" err="1"/>
              <a:t>Desuma</a:t>
            </a:r>
            <a:r>
              <a:rPr lang="en-US" sz="2400" dirty="0"/>
              <a:t> format</a:t>
            </a:r>
          </a:p>
          <a:p>
            <a:r>
              <a:rPr lang="en-US" sz="2400" dirty="0"/>
              <a:t>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{{0},0}	0	1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{}	{{0,1,2},{},0}	c	o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2C0A8D7-0A46-48E7-934B-B408B9E86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22" y="591238"/>
            <a:ext cx="3393992" cy="5585725"/>
          </a:xfrm>
        </p:spPr>
      </p:pic>
    </p:spTree>
    <p:extLst>
      <p:ext uri="{BB962C8B-B14F-4D97-AF65-F5344CB8AC3E}">
        <p14:creationId xmlns:p14="http://schemas.microsoft.com/office/powerpoint/2010/main" val="24459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23E03D-5663-4F48-9A3C-5F528F39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A_UxG_reduced.fsm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313B7D-0833-47DE-AA14-A7A517428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closed loop behavior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	0	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	2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	1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8DF67FE8-206A-4D20-ABEB-20C212A41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2394098"/>
            <a:ext cx="4510088" cy="2797821"/>
          </a:xfrm>
        </p:spPr>
      </p:pic>
    </p:spTree>
    <p:extLst>
      <p:ext uri="{BB962C8B-B14F-4D97-AF65-F5344CB8AC3E}">
        <p14:creationId xmlns:p14="http://schemas.microsoft.com/office/powerpoint/2010/main" val="340189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641</Words>
  <Application>Microsoft Office PowerPoint</Application>
  <PresentationFormat>自定义</PresentationFormat>
  <Paragraphs>90</Paragraphs>
  <Slides>10</Slides>
  <Notes>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DPO-SYNT Usage Guide</vt:lpstr>
      <vt:lpstr>Example: Street Cleaning Robots</vt:lpstr>
      <vt:lpstr>PowerPoint 演示文稿</vt:lpstr>
      <vt:lpstr>Command Line input</vt:lpstr>
      <vt:lpstr>Input File: .fsm</vt:lpstr>
      <vt:lpstr>Command Line Output</vt:lpstr>
      <vt:lpstr>Output File: NBAIC.fsm</vt:lpstr>
      <vt:lpstr>Output File: UBTS.fsm</vt:lpstr>
      <vt:lpstr>Output File: A_UxG_reduced.fsm</vt:lpstr>
      <vt:lpstr>Video Demonstration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Recker</dc:creator>
  <cp:lastModifiedBy>Administrator</cp:lastModifiedBy>
  <cp:revision>49</cp:revision>
  <dcterms:created xsi:type="dcterms:W3CDTF">2017-06-26T15:58:18Z</dcterms:created>
  <dcterms:modified xsi:type="dcterms:W3CDTF">2018-04-18T09:45:40Z</dcterms:modified>
</cp:coreProperties>
</file>